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6"/>
  </p:notesMasterIdLst>
  <p:handoutMasterIdLst>
    <p:handoutMasterId r:id="rId37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88" r:id="rId21"/>
    <p:sldId id="556" r:id="rId22"/>
    <p:sldId id="422" r:id="rId23"/>
    <p:sldId id="604" r:id="rId24"/>
    <p:sldId id="302" r:id="rId25"/>
    <p:sldId id="564" r:id="rId26"/>
    <p:sldId id="300" r:id="rId27"/>
    <p:sldId id="602" r:id="rId28"/>
    <p:sldId id="603" r:id="rId29"/>
    <p:sldId id="540" r:id="rId30"/>
    <p:sldId id="433" r:id="rId31"/>
    <p:sldId id="303" r:id="rId32"/>
    <p:sldId id="446" r:id="rId33"/>
    <p:sldId id="601" r:id="rId34"/>
    <p:sldId id="592" r:id="rId35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4"/>
    <p:restoredTop sz="94658"/>
  </p:normalViewPr>
  <p:slideViewPr>
    <p:cSldViewPr snapToGrid="0">
      <p:cViewPr varScale="1">
        <p:scale>
          <a:sx n="120" d="100"/>
          <a:sy n="120" d="100"/>
        </p:scale>
        <p:origin x="2056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כ"ב.אלול.תשפ"ה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2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2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2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3.gif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400" dirty="0"/>
              <a:t>CSE 3400 / CSE 5850 Introduction to Cryptography and  Cybersecurity </a:t>
            </a:r>
            <a:br>
              <a:rPr lang="en-US" altLang="en-US" sz="2400" dirty="0"/>
            </a:br>
            <a:r>
              <a:rPr lang="en-US" altLang="en-US" sz="24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548134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(DES and AES are some encryption schemes used in practice, AES replaced DES. They do not have security proofs)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67DDF0EB-114A-B946-A763-583D52BAA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2291521"/>
            <a:ext cx="5280397" cy="127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 (Block cipher)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(COA),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(COA&lt;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sz="2400" b="1" dirty="0"/>
              <a:t>Indistinguishability</a:t>
            </a:r>
            <a:r>
              <a:rPr lang="en-US" altLang="he-IL" sz="2400" dirty="0"/>
              <a:t>: Eve ‘wins’ if she can </a:t>
            </a:r>
            <a:r>
              <a:rPr lang="en-US" altLang="he-IL" sz="2400" u="sng" dirty="0"/>
              <a:t>distinguish</a:t>
            </a:r>
            <a:r>
              <a:rPr lang="en-US" altLang="he-IL" sz="2400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28180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Flip coins to select random bit </a:t>
            </a:r>
            <a:r>
              <a:rPr lang="en-US" altLang="he-IL" sz="2200" i="1" dirty="0"/>
              <a:t>b</a:t>
            </a:r>
            <a:r>
              <a:rPr lang="en-US" altLang="he-IL" sz="2200" dirty="0"/>
              <a:t> and key </a:t>
            </a:r>
            <a:r>
              <a:rPr lang="en-US" altLang="he-IL" sz="2200" i="1" dirty="0"/>
              <a:t>k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2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200" dirty="0"/>
              <a:t>(adversary) gives message </a:t>
            </a:r>
            <a:r>
              <a:rPr lang="en-US" altLang="he-IL" sz="2200" i="1" dirty="0"/>
              <a:t>m</a:t>
            </a:r>
            <a:r>
              <a:rPr lang="en-US" altLang="he-IL" sz="2200" dirty="0"/>
              <a:t>, receives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i="1" dirty="0"/>
              <a:t>(m)</a:t>
            </a:r>
            <a:endParaRPr lang="en-US" altLang="he-IL" sz="22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>
                <a:solidFill>
                  <a:schemeClr val="tx1"/>
                </a:solidFill>
              </a:rPr>
              <a:t>Can ask for a polynomial number of encryptions (i.e., can make a polynomial number of encryption oracle queries over any message it wishes)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 (CPA)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29" y="3429000"/>
            <a:ext cx="4994313" cy="2065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4" y="2348413"/>
            <a:ext cx="7719237" cy="5704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without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construction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construction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0683F4-2107-5A9C-B114-07EFA7C9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0" y="1259204"/>
            <a:ext cx="8614564" cy="43395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210461" y="4230391"/>
            <a:ext cx="8614564" cy="61932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10460" y="2166409"/>
            <a:ext cx="8614564" cy="61932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message m is composed of l blocks,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, and same for c and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C918F-51E3-DA65-C99C-2440745B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63" y="2275594"/>
            <a:ext cx="5781897" cy="1763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075FA-1BD9-BBD1-6026-98DC1502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03" y="4145514"/>
            <a:ext cx="5567018" cy="17631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9052" y="1210167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2642284"/>
            <a:ext cx="3197488" cy="325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How to decrypt?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If a PRF is used as the PRP (or </a:t>
            </a:r>
            <a:r>
              <a:rPr lang="en-US" altLang="he-IL" sz="2000" i="1" dirty="0"/>
              <a:t>E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000" dirty="0"/>
              <a:t>flip bit in 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000" dirty="0">
                <a:sym typeface="Wingdings" panose="05000000000000000000" pitchFamily="2" charset="2"/>
              </a:rPr>
              <a:t> </a:t>
            </a:r>
            <a:r>
              <a:rPr lang="en-US" altLang="he-IL" sz="2000" dirty="0"/>
              <a:t>flip bit in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2.8, 2.9, and 2.10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2.10.4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2.10.7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2.10.8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2.10.10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CCA security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or attacker </a:t>
            </a:r>
            <a:r>
              <a:rPr lang="en-US" altLang="he-IL" sz="2000" i="1" dirty="0"/>
              <a:t>A</a:t>
            </a:r>
            <a:r>
              <a:rPr lang="en-US" altLang="he-IL" sz="2000" dirty="0"/>
              <a:t> can distinguish E from a random permutation with non-negligible probability.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So A’s advantage is negligible.</a:t>
            </a:r>
            <a:br>
              <a:rPr lang="en-US" altLang="he-IL" sz="1600" dirty="0"/>
            </a:br>
            <a:br>
              <a:rPr lang="en-US" altLang="he-IL" sz="1200" dirty="0"/>
            </a:br>
            <a:br>
              <a:rPr lang="en-US" altLang="he-IL" sz="1200" dirty="0"/>
            </a:br>
            <a:br>
              <a:rPr lang="en-US" altLang="he-IL" sz="1200" dirty="0"/>
            </a:br>
            <a:endParaRPr lang="en-US" altLang="he-IL" sz="12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887859" y="4290530"/>
            <a:ext cx="2267340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9"/>
                <a:stretch>
                  <a:fillRect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C2B4B2C-3970-4732-A28F-8D95FC4CEF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2" y="6031662"/>
            <a:ext cx="5801629" cy="803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is 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38752" y="5033706"/>
                <a:ext cx="4826244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accent2"/>
                    </a:solidFill>
                  </a:rPr>
                  <a:t> is a random permutation + inverse,</a:t>
                </a:r>
                <a:br>
                  <a:rPr lang="en-US" sz="1400" dirty="0">
                    <a:solidFill>
                      <a:schemeClr val="accent2"/>
                    </a:solidFill>
                  </a:rPr>
                </a:br>
                <a:r>
                  <a:rPr lang="en-US" sz="1400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sz="1400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sz="1400" dirty="0">
                    <a:solidFill>
                      <a:schemeClr val="accent2"/>
                    </a:solidFill>
                  </a:rPr>
                  <a:t>with a random key!</a:t>
                </a:r>
                <a:endParaRPr lang="he-IL" sz="1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52" y="5033706"/>
                <a:ext cx="4826244" cy="523220"/>
              </a:xfrm>
              <a:prstGeom prst="rect">
                <a:avLst/>
              </a:prstGeom>
              <a:blipFill>
                <a:blip r:embed="rId5"/>
                <a:stretch>
                  <a:fillRect l="-526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F1244-0E02-F254-9FB9-34C9D49E2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28" y="5912813"/>
            <a:ext cx="6709144" cy="658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1651000"/>
                <a:ext cx="8223250" cy="425189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Given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E</a:t>
                </a:r>
                <a:r>
                  <a:rPr lang="en-US" altLang="he-IL" sz="2400" i="1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(m) = m + k 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mod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2</a:t>
                </a:r>
                <a:r>
                  <a:rPr lang="en-US" altLang="he-IL" sz="2400" i="1" baseline="30000" dirty="0">
                    <a:sym typeface="Wingdings" panose="05000000000000000000" pitchFamily="2" charset="2"/>
                  </a:rPr>
                  <a:t>n 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where n is a large integer, answer the following:</a:t>
                </a:r>
                <a:endParaRPr lang="en-US" altLang="he-IL" sz="2400" baseline="30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What is the decryption algorithm?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Is this construction a secure block cipher? Why?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Given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 E</a:t>
                </a:r>
                <a:r>
                  <a:rPr lang="en-US" altLang="he-IL" sz="2400" i="1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altLang="he-IL" sz="2400" i="1" dirty="0">
                    <a:sym typeface="Wingdings" panose="05000000000000000000" pitchFamily="2" charset="2"/>
                  </a:rPr>
                  <a:t>(m) = m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⨁</m:t>
                    </m:r>
                  </m:oMath>
                </a14:m>
                <a:r>
                  <a:rPr lang="en-US" altLang="he-IL" sz="2400" i="1" dirty="0">
                    <a:sym typeface="Wingdings" panose="05000000000000000000" pitchFamily="2" charset="2"/>
                  </a:rPr>
                  <a:t> k</a:t>
                </a:r>
                <a:r>
                  <a:rPr lang="en-US" altLang="he-IL" sz="2400" dirty="0">
                    <a:sym typeface="Wingdings" panose="05000000000000000000" pitchFamily="2" charset="2"/>
                  </a:rPr>
                  <a:t>, answer the following:</a:t>
                </a:r>
                <a:endParaRPr lang="en-US" altLang="he-IL" sz="2400" baseline="30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What is the decryption algorithm?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Is this construction a secure block cipher? Why?</a:t>
                </a:r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651000"/>
                <a:ext cx="8223250" cy="4251892"/>
              </a:xfrm>
              <a:blipFill>
                <a:blip r:embed="rId3"/>
                <a:stretch>
                  <a:fillRect l="-924" t="-1194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5" name="Picture 4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C9FB049F-6B69-B76A-B50B-531BD017F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868844"/>
            <a:ext cx="7772400" cy="312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 cipher, PRP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One 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10443</TotalTime>
  <Words>2460</Words>
  <Application>Microsoft Macintosh PowerPoint</Application>
  <PresentationFormat>On-screen Show (4:3)</PresentationFormat>
  <Paragraphs>395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/ CSE 5850 Introduction to Cryptography and  Cybersecurity  / Introduction to Cybersecurity  Lecture 4 Encryption – Part III (and Pseudo-randomness)</vt:lpstr>
      <vt:lpstr>Outline</vt:lpstr>
      <vt:lpstr>Block Ciphers</vt:lpstr>
      <vt:lpstr>What is a random permutation ρ ?</vt:lpstr>
      <vt:lpstr>Pseudorandom Permutation (PRP)  and their Indistinguishability Test</vt:lpstr>
      <vt:lpstr>Block Cipher: Invertible PRP (E, D)</vt:lpstr>
      <vt:lpstr>Examples</vt:lpstr>
      <vt:lpstr>Constructing block-cipher, PRP</vt:lpstr>
      <vt:lpstr>Constructing block cipher, PRP</vt:lpstr>
      <vt:lpstr>The Feistel Block-cipher Construction</vt:lpstr>
      <vt:lpstr>Crypto Building Blocks Principle</vt:lpstr>
      <vt:lpstr>We defined security for PRG, PRF and PRP (Block cipher)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without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Counter (CTR) Mode</vt:lpstr>
      <vt:lpstr>Output-Feedback (OFB) Mode</vt:lpstr>
      <vt:lpstr>Output-Feedback (OFB) Mode</vt:lpstr>
      <vt:lpstr>Cipher Block Chaining (CBC) Mode</vt:lpstr>
      <vt:lpstr>Security of CBC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75</cp:revision>
  <cp:lastPrinted>2024-09-17T13:12:46Z</cp:lastPrinted>
  <dcterms:created xsi:type="dcterms:W3CDTF">2020-09-01T12:48:58Z</dcterms:created>
  <dcterms:modified xsi:type="dcterms:W3CDTF">2025-09-16T13:27:20Z</dcterms:modified>
</cp:coreProperties>
</file>